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Lst>
  <p:notesMasterIdLst>
    <p:notesMasterId r:id="rId40"/>
  </p:notesMasterIdLst>
  <p:handoutMasterIdLst>
    <p:handoutMasterId r:id="rId41"/>
  </p:handoutMasterIdLst>
  <p:sldIdLst>
    <p:sldId id="364" r:id="rId4"/>
    <p:sldId id="464" r:id="rId5"/>
    <p:sldId id="369" r:id="rId6"/>
    <p:sldId id="481" r:id="rId7"/>
    <p:sldId id="482" r:id="rId8"/>
    <p:sldId id="483" r:id="rId9"/>
    <p:sldId id="532" r:id="rId10"/>
    <p:sldId id="503" r:id="rId11"/>
    <p:sldId id="537" r:id="rId12"/>
    <p:sldId id="536" r:id="rId13"/>
    <p:sldId id="535" r:id="rId14"/>
    <p:sldId id="534" r:id="rId15"/>
    <p:sldId id="509" r:id="rId16"/>
    <p:sldId id="510" r:id="rId17"/>
    <p:sldId id="511" r:id="rId18"/>
    <p:sldId id="512" r:id="rId19"/>
    <p:sldId id="513" r:id="rId20"/>
    <p:sldId id="500" r:id="rId21"/>
    <p:sldId id="506" r:id="rId22"/>
    <p:sldId id="507" r:id="rId23"/>
    <p:sldId id="519" r:id="rId24"/>
    <p:sldId id="488" r:id="rId25"/>
    <p:sldId id="489" r:id="rId26"/>
    <p:sldId id="517" r:id="rId27"/>
    <p:sldId id="501" r:id="rId28"/>
    <p:sldId id="492" r:id="rId29"/>
    <p:sldId id="493" r:id="rId30"/>
    <p:sldId id="494" r:id="rId31"/>
    <p:sldId id="495" r:id="rId32"/>
    <p:sldId id="514" r:id="rId33"/>
    <p:sldId id="533" r:id="rId34"/>
    <p:sldId id="499" r:id="rId35"/>
    <p:sldId id="496" r:id="rId36"/>
    <p:sldId id="497" r:id="rId37"/>
    <p:sldId id="515" r:id="rId38"/>
    <p:sldId id="516" r:id="rId39"/>
  </p:sldIdLst>
  <p:sldSz cx="6858000" cy="5143500"/>
  <p:notesSz cx="7010400" cy="92964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n, Helen (ACS Consultant)" initials="SH(C" lastIdx="1" clrIdx="0">
    <p:extLst>
      <p:ext uri="{19B8F6BF-5375-455C-9EA6-DF929625EA0E}">
        <p15:presenceInfo xmlns:p15="http://schemas.microsoft.com/office/powerpoint/2012/main" userId="S::helen.shin@acs.nyc.gov::8d60915d-c919-4647-964e-4d5cd8181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646569"/>
    <a:srgbClr val="80469A"/>
    <a:srgbClr val="D9B11D"/>
    <a:srgbClr val="E8C956"/>
    <a:srgbClr val="002D73"/>
    <a:srgbClr val="898989"/>
    <a:srgbClr val="00ACDC"/>
    <a:srgbClr val="FFFFFF"/>
    <a:srgbClr val="D6E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6196" autoAdjust="0"/>
  </p:normalViewPr>
  <p:slideViewPr>
    <p:cSldViewPr>
      <p:cViewPr varScale="1">
        <p:scale>
          <a:sx n="139" d="100"/>
          <a:sy n="139" d="100"/>
        </p:scale>
        <p:origin x="1716" y="108"/>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 </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EB12E2F-80C7-48A8-87C2-E80316250CEA}" type="slidenum">
              <a:rPr lang="en-US" altLang="en-US" smtClean="0"/>
              <a:pPr>
                <a:defRPr/>
              </a:pPr>
              <a:t>2</a:t>
            </a:fld>
            <a:endParaRPr lang="en-US" altLang="en-US"/>
          </a:p>
        </p:txBody>
      </p:sp>
    </p:spTree>
    <p:extLst>
      <p:ext uri="{BB962C8B-B14F-4D97-AF65-F5344CB8AC3E}">
        <p14:creationId xmlns:p14="http://schemas.microsoft.com/office/powerpoint/2010/main" val="36367756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8/18/2020</a:t>
            </a:fld>
            <a:endParaRPr lang="en-US"/>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August 18,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August 18,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August 18,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tmp"/><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erson&#10;&#10;Description automatically generated">
            <a:extLst>
              <a:ext uri="{FF2B5EF4-FFF2-40B4-BE49-F238E27FC236}">
                <a16:creationId xmlns:a16="http://schemas.microsoft.com/office/drawing/2014/main" id="{2E0D89C2-7776-4615-B5C7-1E2B47B08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750"/>
            <a:ext cx="6858000" cy="2443572"/>
          </a:xfrm>
          <a:prstGeom prst="rect">
            <a:avLst/>
          </a:prstGeom>
        </p:spPr>
      </p:pic>
      <p:pic>
        <p:nvPicPr>
          <p:cNvPr id="5" name="Picture 4">
            <a:extLst>
              <a:ext uri="{FF2B5EF4-FFF2-40B4-BE49-F238E27FC236}">
                <a16:creationId xmlns:a16="http://schemas.microsoft.com/office/drawing/2014/main" id="{3F2A2F46-1414-457A-849A-580FC2804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8950"/>
            <a:ext cx="6858000" cy="802924"/>
          </a:xfrm>
          <a:prstGeom prst="rect">
            <a:avLst/>
          </a:prstGeom>
        </p:spPr>
      </p:pic>
    </p:spTree>
    <p:extLst>
      <p:ext uri="{BB962C8B-B14F-4D97-AF65-F5344CB8AC3E}">
        <p14:creationId xmlns:p14="http://schemas.microsoft.com/office/powerpoint/2010/main" val="116179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C36AE90-9789-414D-9005-6C2B840F3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271"/>
            <a:ext cx="6858000" cy="3948957"/>
          </a:xfrm>
          <a:prstGeom prst="rect">
            <a:avLst/>
          </a:prstGeom>
        </p:spPr>
      </p:pic>
    </p:spTree>
    <p:extLst>
      <p:ext uri="{BB962C8B-B14F-4D97-AF65-F5344CB8AC3E}">
        <p14:creationId xmlns:p14="http://schemas.microsoft.com/office/powerpoint/2010/main" val="396060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091FE8-A886-483E-9BC9-12C19469234D}"/>
              </a:ext>
            </a:extLst>
          </p:cNvPr>
          <p:cNvSpPr>
            <a:spLocks noGrp="1"/>
          </p:cNvSpPr>
          <p:nvPr>
            <p:ph type="body" idx="1"/>
          </p:nvPr>
        </p:nvSpPr>
        <p:spPr>
          <a:xfrm>
            <a:off x="114300" y="971550"/>
            <a:ext cx="6515100" cy="3733797"/>
          </a:xfrm>
        </p:spPr>
        <p:txBody>
          <a:bodyPr/>
          <a:lstStyle/>
          <a:p>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6BDCFA3A-91BA-40E9-BB1D-BFC710CCB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5279"/>
            <a:ext cx="6858000" cy="2992942"/>
          </a:xfrm>
          <a:prstGeom prst="rect">
            <a:avLst/>
          </a:prstGeom>
        </p:spPr>
      </p:pic>
    </p:spTree>
    <p:extLst>
      <p:ext uri="{BB962C8B-B14F-4D97-AF65-F5344CB8AC3E}">
        <p14:creationId xmlns:p14="http://schemas.microsoft.com/office/powerpoint/2010/main" val="249920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585C5-C31B-4F0A-B22B-C92BC83364E0}"/>
              </a:ext>
            </a:extLst>
          </p:cNvPr>
          <p:cNvSpPr>
            <a:spLocks noGrp="1"/>
          </p:cNvSpPr>
          <p:nvPr>
            <p:ph type="body" idx="1"/>
          </p:nvPr>
        </p:nvSpPr>
        <p:spPr>
          <a:xfrm>
            <a:off x="76200" y="875730"/>
            <a:ext cx="6515100" cy="3392040"/>
          </a:xfrm>
        </p:spPr>
        <p:txBody>
          <a:bodyPr/>
          <a:lstStyle/>
          <a:p>
            <a:pPr marL="285750" indent="-285750">
              <a:spcBef>
                <a:spcPts val="600"/>
              </a:spcBef>
              <a:spcAft>
                <a:spcPts val="600"/>
              </a:spcAft>
              <a:buFont typeface="Arial" panose="020B0604020202020204" pitchFamily="34" charset="0"/>
              <a:buChar char="•"/>
            </a:pPr>
            <a:r>
              <a:rPr lang="en-US" sz="2000" dirty="0">
                <a:solidFill>
                  <a:schemeClr val="tx1"/>
                </a:solidFill>
              </a:rPr>
              <a:t>Mary</a:t>
            </a:r>
          </a:p>
          <a:p>
            <a:pPr marL="285750" indent="-285750">
              <a:spcBef>
                <a:spcPts val="600"/>
              </a:spcBef>
              <a:spcAft>
                <a:spcPts val="600"/>
              </a:spcAft>
              <a:buFont typeface="Arial" panose="020B0604020202020204" pitchFamily="34" charset="0"/>
              <a:buChar char="•"/>
            </a:pPr>
            <a:r>
              <a:rPr lang="en-US" sz="2000" dirty="0">
                <a:solidFill>
                  <a:schemeClr val="tx1"/>
                </a:solidFill>
              </a:rPr>
              <a:t>John</a:t>
            </a:r>
          </a:p>
          <a:p>
            <a:pPr marL="285750" indent="-285750">
              <a:spcBef>
                <a:spcPts val="600"/>
              </a:spcBef>
              <a:spcAft>
                <a:spcPts val="600"/>
              </a:spcAft>
              <a:buFont typeface="Arial" panose="020B0604020202020204" pitchFamily="34" charset="0"/>
              <a:buChar char="•"/>
            </a:pPr>
            <a:r>
              <a:rPr lang="en-US" sz="2000" dirty="0">
                <a:solidFill>
                  <a:schemeClr val="tx1"/>
                </a:solidFill>
              </a:rPr>
              <a:t>Rosie (age 2)</a:t>
            </a:r>
          </a:p>
          <a:p>
            <a:pPr marL="285750" indent="-285750">
              <a:spcBef>
                <a:spcPts val="600"/>
              </a:spcBef>
              <a:spcAft>
                <a:spcPts val="600"/>
              </a:spcAft>
              <a:buFont typeface="Arial" panose="020B0604020202020204" pitchFamily="34" charset="0"/>
              <a:buChar char="•"/>
            </a:pPr>
            <a:r>
              <a:rPr lang="en-US" sz="2000" dirty="0">
                <a:solidFill>
                  <a:schemeClr val="tx1"/>
                </a:solidFill>
              </a:rPr>
              <a:t>Lillie (age 13)</a:t>
            </a:r>
          </a:p>
          <a:p>
            <a:pPr marL="285750" indent="-285750">
              <a:spcBef>
                <a:spcPts val="600"/>
              </a:spcBef>
              <a:spcAft>
                <a:spcPts val="600"/>
              </a:spcAft>
              <a:buFont typeface="Arial" panose="020B0604020202020204" pitchFamily="34" charset="0"/>
              <a:buChar char="•"/>
            </a:pPr>
            <a:r>
              <a:rPr lang="en-US" sz="2000" dirty="0">
                <a:solidFill>
                  <a:schemeClr val="tx1"/>
                </a:solidFill>
              </a:rPr>
              <a:t>Foster Family #1 (Two parents)</a:t>
            </a:r>
          </a:p>
          <a:p>
            <a:pPr marL="285750" indent="-285750">
              <a:spcBef>
                <a:spcPts val="600"/>
              </a:spcBef>
              <a:spcAft>
                <a:spcPts val="600"/>
              </a:spcAft>
              <a:buFont typeface="Arial" panose="020B0604020202020204" pitchFamily="34" charset="0"/>
              <a:buChar char="•"/>
            </a:pPr>
            <a:r>
              <a:rPr lang="en-US" sz="2000" dirty="0">
                <a:solidFill>
                  <a:schemeClr val="tx1"/>
                </a:solidFill>
              </a:rPr>
              <a:t>Foster Sibling (age 12)</a:t>
            </a:r>
          </a:p>
          <a:p>
            <a:pPr marL="285750" indent="-285750">
              <a:spcBef>
                <a:spcPts val="600"/>
              </a:spcBef>
              <a:spcAft>
                <a:spcPts val="600"/>
              </a:spcAft>
              <a:buFont typeface="Arial" panose="020B0604020202020204" pitchFamily="34" charset="0"/>
              <a:buChar char="•"/>
            </a:pPr>
            <a:r>
              <a:rPr lang="en-US" sz="2000" dirty="0">
                <a:solidFill>
                  <a:schemeClr val="tx1"/>
                </a:solidFill>
              </a:rPr>
              <a:t>Caseworker</a:t>
            </a:r>
          </a:p>
          <a:p>
            <a:pPr marL="285750" indent="-285750">
              <a:spcBef>
                <a:spcPts val="600"/>
              </a:spcBef>
              <a:spcAft>
                <a:spcPts val="600"/>
              </a:spcAft>
              <a:buFont typeface="Arial" panose="020B0604020202020204" pitchFamily="34" charset="0"/>
              <a:buChar char="•"/>
            </a:pPr>
            <a:r>
              <a:rPr lang="en-US" sz="2000" dirty="0">
                <a:solidFill>
                  <a:schemeClr val="tx1"/>
                </a:solidFill>
              </a:rPr>
              <a:t>Foster Family #2 (One parent)</a:t>
            </a:r>
          </a:p>
        </p:txBody>
      </p:sp>
      <p:sp>
        <p:nvSpPr>
          <p:cNvPr id="3" name="Text Placeholder 2">
            <a:extLst>
              <a:ext uri="{FF2B5EF4-FFF2-40B4-BE49-F238E27FC236}">
                <a16:creationId xmlns:a16="http://schemas.microsoft.com/office/drawing/2014/main" id="{00BCBA16-2D07-433A-9B93-E47124B7CE28}"/>
              </a:ext>
            </a:extLst>
          </p:cNvPr>
          <p:cNvSpPr>
            <a:spLocks noGrp="1"/>
          </p:cNvSpPr>
          <p:nvPr>
            <p:ph type="body" idx="13"/>
          </p:nvPr>
        </p:nvSpPr>
        <p:spPr>
          <a:xfrm>
            <a:off x="76200" y="347662"/>
            <a:ext cx="6515100" cy="638175"/>
          </a:xfrm>
        </p:spPr>
        <p:txBody>
          <a:bodyPr/>
          <a:lstStyle/>
          <a:p>
            <a:pPr algn="ctr"/>
            <a:r>
              <a:rPr lang="en-US" dirty="0"/>
              <a:t>Roles </a:t>
            </a:r>
          </a:p>
        </p:txBody>
      </p:sp>
    </p:spTree>
    <p:extLst>
      <p:ext uri="{BB962C8B-B14F-4D97-AF65-F5344CB8AC3E}">
        <p14:creationId xmlns:p14="http://schemas.microsoft.com/office/powerpoint/2010/main" val="66950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BF9F9-7F2A-4A48-9A15-8E434FA436F0}"/>
              </a:ext>
            </a:extLst>
          </p:cNvPr>
          <p:cNvPicPr>
            <a:picLocks noChangeAspect="1"/>
          </p:cNvPicPr>
          <p:nvPr/>
        </p:nvPicPr>
        <p:blipFill>
          <a:blip r:embed="rId2"/>
          <a:stretch>
            <a:fillRect/>
          </a:stretch>
        </p:blipFill>
        <p:spPr>
          <a:xfrm>
            <a:off x="1524000" y="819150"/>
            <a:ext cx="3505200" cy="3900152"/>
          </a:xfrm>
          <a:prstGeom prst="rect">
            <a:avLst/>
          </a:prstGeom>
        </p:spPr>
      </p:pic>
    </p:spTree>
    <p:extLst>
      <p:ext uri="{BB962C8B-B14F-4D97-AF65-F5344CB8AC3E}">
        <p14:creationId xmlns:p14="http://schemas.microsoft.com/office/powerpoint/2010/main" val="36109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DEA33-0FED-492E-A106-AC1BAAF81D2F}"/>
              </a:ext>
            </a:extLst>
          </p:cNvPr>
          <p:cNvPicPr>
            <a:picLocks noChangeAspect="1"/>
          </p:cNvPicPr>
          <p:nvPr/>
        </p:nvPicPr>
        <p:blipFill>
          <a:blip r:embed="rId2"/>
          <a:stretch>
            <a:fillRect/>
          </a:stretch>
        </p:blipFill>
        <p:spPr>
          <a:xfrm>
            <a:off x="228600" y="627803"/>
            <a:ext cx="6248400" cy="3887893"/>
          </a:xfrm>
          <a:prstGeom prst="rect">
            <a:avLst/>
          </a:prstGeom>
        </p:spPr>
      </p:pic>
    </p:spTree>
    <p:extLst>
      <p:ext uri="{BB962C8B-B14F-4D97-AF65-F5344CB8AC3E}">
        <p14:creationId xmlns:p14="http://schemas.microsoft.com/office/powerpoint/2010/main" val="350187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15A34-0D79-4B0F-A715-8EE239E19EB8}"/>
              </a:ext>
            </a:extLst>
          </p:cNvPr>
          <p:cNvPicPr>
            <a:picLocks noChangeAspect="1"/>
          </p:cNvPicPr>
          <p:nvPr/>
        </p:nvPicPr>
        <p:blipFill>
          <a:blip r:embed="rId2"/>
          <a:stretch>
            <a:fillRect/>
          </a:stretch>
        </p:blipFill>
        <p:spPr>
          <a:xfrm>
            <a:off x="990600" y="1042987"/>
            <a:ext cx="4579243" cy="3057525"/>
          </a:xfrm>
          <a:prstGeom prst="rect">
            <a:avLst/>
          </a:prstGeom>
        </p:spPr>
      </p:pic>
    </p:spTree>
    <p:extLst>
      <p:ext uri="{BB962C8B-B14F-4D97-AF65-F5344CB8AC3E}">
        <p14:creationId xmlns:p14="http://schemas.microsoft.com/office/powerpoint/2010/main" val="105204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BF9F9-7F2A-4A48-9A15-8E434FA436F0}"/>
              </a:ext>
            </a:extLst>
          </p:cNvPr>
          <p:cNvPicPr>
            <a:picLocks noChangeAspect="1"/>
          </p:cNvPicPr>
          <p:nvPr/>
        </p:nvPicPr>
        <p:blipFill>
          <a:blip r:embed="rId2"/>
          <a:stretch>
            <a:fillRect/>
          </a:stretch>
        </p:blipFill>
        <p:spPr>
          <a:xfrm>
            <a:off x="1524000" y="819150"/>
            <a:ext cx="3505200" cy="3900152"/>
          </a:xfrm>
          <a:prstGeom prst="rect">
            <a:avLst/>
          </a:prstGeom>
        </p:spPr>
      </p:pic>
    </p:spTree>
    <p:extLst>
      <p:ext uri="{BB962C8B-B14F-4D97-AF65-F5344CB8AC3E}">
        <p14:creationId xmlns:p14="http://schemas.microsoft.com/office/powerpoint/2010/main" val="191318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B4B98-EF02-457B-877E-5CE891CCBB6C}"/>
              </a:ext>
            </a:extLst>
          </p:cNvPr>
          <p:cNvSpPr>
            <a:spLocks noGrp="1"/>
          </p:cNvSpPr>
          <p:nvPr>
            <p:ph type="body" idx="13"/>
          </p:nvPr>
        </p:nvSpPr>
        <p:spPr/>
        <p:txBody>
          <a:bodyPr/>
          <a:lstStyle/>
          <a:p>
            <a:pPr algn="ctr"/>
            <a:r>
              <a:rPr lang="en-US" sz="1800" dirty="0">
                <a:solidFill>
                  <a:schemeClr val="accent1"/>
                </a:solidFill>
              </a:rPr>
              <a:t>Let’s look at: </a:t>
            </a:r>
            <a:r>
              <a:rPr lang="en-US" sz="1800" dirty="0"/>
              <a:t>Handout 4, Erikson’s Stages of Development </a:t>
            </a:r>
          </a:p>
        </p:txBody>
      </p:sp>
      <p:pic>
        <p:nvPicPr>
          <p:cNvPr id="5" name="Picture 4" descr="A screenshot of a cell phone&#10;&#10;Description automatically generated">
            <a:extLst>
              <a:ext uri="{FF2B5EF4-FFF2-40B4-BE49-F238E27FC236}">
                <a16:creationId xmlns:a16="http://schemas.microsoft.com/office/drawing/2014/main" id="{548F7A19-1F21-4EB1-8D53-D696500D1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852853"/>
            <a:ext cx="3657600" cy="4290647"/>
          </a:xfrm>
          <a:prstGeom prst="rect">
            <a:avLst/>
          </a:prstGeom>
        </p:spPr>
      </p:pic>
    </p:spTree>
    <p:extLst>
      <p:ext uri="{BB962C8B-B14F-4D97-AF65-F5344CB8AC3E}">
        <p14:creationId xmlns:p14="http://schemas.microsoft.com/office/powerpoint/2010/main" val="4223523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212884-0312-4CB6-9E01-926D3A10E044}"/>
              </a:ext>
            </a:extLst>
          </p:cNvPr>
          <p:cNvSpPr>
            <a:spLocks noGrp="1"/>
          </p:cNvSpPr>
          <p:nvPr>
            <p:ph type="body" idx="13"/>
          </p:nvPr>
        </p:nvSpPr>
        <p:spPr/>
        <p:txBody>
          <a:bodyPr/>
          <a:lstStyle/>
          <a:p>
            <a:pPr algn="ctr"/>
            <a:r>
              <a:rPr lang="en-US" dirty="0"/>
              <a:t>Ingredients of Trust</a:t>
            </a:r>
          </a:p>
        </p:txBody>
      </p:sp>
      <p:pic>
        <p:nvPicPr>
          <p:cNvPr id="4" name="Picture 3">
            <a:extLst>
              <a:ext uri="{FF2B5EF4-FFF2-40B4-BE49-F238E27FC236}">
                <a16:creationId xmlns:a16="http://schemas.microsoft.com/office/drawing/2014/main" id="{E2DF53E4-9814-4525-AA6B-2BC1494B1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81150"/>
            <a:ext cx="6267607" cy="2171705"/>
          </a:xfrm>
          <a:prstGeom prst="rect">
            <a:avLst/>
          </a:prstGeom>
        </p:spPr>
      </p:pic>
    </p:spTree>
    <p:extLst>
      <p:ext uri="{BB962C8B-B14F-4D97-AF65-F5344CB8AC3E}">
        <p14:creationId xmlns:p14="http://schemas.microsoft.com/office/powerpoint/2010/main" val="51373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04800" y="1895989"/>
            <a:ext cx="3371850" cy="1936631"/>
          </a:xfrm>
        </p:spPr>
        <p:txBody>
          <a:bodyPr>
            <a:normAutofit/>
          </a:bodyPr>
          <a:lstStyle/>
          <a:p>
            <a:r>
              <a:rPr lang="en-US" sz="2700" dirty="0"/>
              <a:t>Meeting 2</a:t>
            </a:r>
            <a:br>
              <a:rPr lang="en-US" sz="2700" dirty="0"/>
            </a:br>
            <a:br>
              <a:rPr lang="en-US" sz="2700" dirty="0"/>
            </a:br>
            <a:r>
              <a:rPr lang="en-US" sz="2100" dirty="0"/>
              <a:t>Where the MAPP Leads: A Foster Care and Adoption Experience</a:t>
            </a:r>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762CC6-A99A-4B03-9B14-301C257CEAFD}"/>
              </a:ext>
            </a:extLst>
          </p:cNvPr>
          <p:cNvSpPr>
            <a:spLocks noGrp="1"/>
          </p:cNvSpPr>
          <p:nvPr>
            <p:ph type="body" idx="13"/>
          </p:nvPr>
        </p:nvSpPr>
        <p:spPr>
          <a:xfrm>
            <a:off x="171450" y="361950"/>
            <a:ext cx="6515100" cy="638175"/>
          </a:xfrm>
        </p:spPr>
        <p:txBody>
          <a:bodyPr/>
          <a:lstStyle/>
          <a:p>
            <a:pPr algn="ctr"/>
            <a:r>
              <a:rPr lang="en-US" dirty="0"/>
              <a:t>One Consistent, Predictable Adult</a:t>
            </a:r>
          </a:p>
        </p:txBody>
      </p:sp>
      <p:pic>
        <p:nvPicPr>
          <p:cNvPr id="4" name="Picture 3">
            <a:extLst>
              <a:ext uri="{FF2B5EF4-FFF2-40B4-BE49-F238E27FC236}">
                <a16:creationId xmlns:a16="http://schemas.microsoft.com/office/drawing/2014/main" id="{78045EDD-8C81-416C-B50C-134E71FD8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981075"/>
            <a:ext cx="5562600" cy="3723099"/>
          </a:xfrm>
          <a:prstGeom prst="rect">
            <a:avLst/>
          </a:prstGeom>
        </p:spPr>
      </p:pic>
    </p:spTree>
    <p:extLst>
      <p:ext uri="{BB962C8B-B14F-4D97-AF65-F5344CB8AC3E}">
        <p14:creationId xmlns:p14="http://schemas.microsoft.com/office/powerpoint/2010/main" val="782471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B4B98-EF02-457B-877E-5CE891CCBB6C}"/>
              </a:ext>
            </a:extLst>
          </p:cNvPr>
          <p:cNvSpPr>
            <a:spLocks noGrp="1"/>
          </p:cNvSpPr>
          <p:nvPr>
            <p:ph type="body" idx="13"/>
          </p:nvPr>
        </p:nvSpPr>
        <p:spPr/>
        <p:txBody>
          <a:bodyPr/>
          <a:lstStyle/>
          <a:p>
            <a:pPr algn="ctr"/>
            <a:r>
              <a:rPr lang="en-US" sz="2000" dirty="0"/>
              <a:t>Erikson’s Stages of Development </a:t>
            </a:r>
          </a:p>
        </p:txBody>
      </p:sp>
      <p:pic>
        <p:nvPicPr>
          <p:cNvPr id="5" name="Picture 4" descr="A screenshot of a cell phone&#10;&#10;Description automatically generated">
            <a:extLst>
              <a:ext uri="{FF2B5EF4-FFF2-40B4-BE49-F238E27FC236}">
                <a16:creationId xmlns:a16="http://schemas.microsoft.com/office/drawing/2014/main" id="{548F7A19-1F21-4EB1-8D53-D696500D1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55785"/>
            <a:ext cx="3655101" cy="4287715"/>
          </a:xfrm>
          <a:prstGeom prst="rect">
            <a:avLst/>
          </a:prstGeom>
        </p:spPr>
      </p:pic>
      <p:pic>
        <p:nvPicPr>
          <p:cNvPr id="8" name="Picture 7">
            <a:extLst>
              <a:ext uri="{FF2B5EF4-FFF2-40B4-BE49-F238E27FC236}">
                <a16:creationId xmlns:a16="http://schemas.microsoft.com/office/drawing/2014/main" id="{E7E7B22E-142D-4DBB-82D9-77EBBE19D7DB}"/>
              </a:ext>
            </a:extLst>
          </p:cNvPr>
          <p:cNvPicPr>
            <a:picLocks noChangeAspect="1"/>
          </p:cNvPicPr>
          <p:nvPr/>
        </p:nvPicPr>
        <p:blipFill>
          <a:blip r:embed="rId3"/>
          <a:stretch>
            <a:fillRect/>
          </a:stretch>
        </p:blipFill>
        <p:spPr>
          <a:xfrm>
            <a:off x="1537607" y="4095750"/>
            <a:ext cx="804361" cy="555238"/>
          </a:xfrm>
          <a:prstGeom prst="rect">
            <a:avLst/>
          </a:prstGeom>
        </p:spPr>
      </p:pic>
      <p:pic>
        <p:nvPicPr>
          <p:cNvPr id="11" name="Picture 10">
            <a:extLst>
              <a:ext uri="{FF2B5EF4-FFF2-40B4-BE49-F238E27FC236}">
                <a16:creationId xmlns:a16="http://schemas.microsoft.com/office/drawing/2014/main" id="{9A5E63C7-7F65-48EB-AB60-6B23BF3EA3BB}"/>
              </a:ext>
            </a:extLst>
          </p:cNvPr>
          <p:cNvPicPr>
            <a:picLocks noChangeAspect="1"/>
          </p:cNvPicPr>
          <p:nvPr/>
        </p:nvPicPr>
        <p:blipFill>
          <a:blip r:embed="rId4"/>
          <a:stretch>
            <a:fillRect/>
          </a:stretch>
        </p:blipFill>
        <p:spPr>
          <a:xfrm>
            <a:off x="3962400" y="4095750"/>
            <a:ext cx="799298" cy="555238"/>
          </a:xfrm>
          <a:prstGeom prst="rect">
            <a:avLst/>
          </a:prstGeom>
        </p:spPr>
      </p:pic>
    </p:spTree>
    <p:extLst>
      <p:ext uri="{BB962C8B-B14F-4D97-AF65-F5344CB8AC3E}">
        <p14:creationId xmlns:p14="http://schemas.microsoft.com/office/powerpoint/2010/main" val="1949626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A57177-C430-44F5-92C9-4D023B4D0A83}"/>
              </a:ext>
            </a:extLst>
          </p:cNvPr>
          <p:cNvSpPr>
            <a:spLocks noGrp="1"/>
          </p:cNvSpPr>
          <p:nvPr>
            <p:ph type="body" idx="13"/>
          </p:nvPr>
        </p:nvSpPr>
        <p:spPr/>
        <p:txBody>
          <a:bodyPr/>
          <a:lstStyle/>
          <a:p>
            <a:r>
              <a:rPr lang="en-US" sz="2000" dirty="0">
                <a:solidFill>
                  <a:schemeClr val="accent1"/>
                </a:solidFill>
              </a:rPr>
              <a:t>Roadwork Reading: </a:t>
            </a:r>
          </a:p>
          <a:p>
            <a:r>
              <a:rPr lang="en-US" sz="2000" dirty="0"/>
              <a:t>Handout 5, “An Overview of Brain Development”</a:t>
            </a:r>
          </a:p>
          <a:p>
            <a:endParaRPr lang="en-US" sz="2000" dirty="0"/>
          </a:p>
        </p:txBody>
      </p:sp>
      <p:pic>
        <p:nvPicPr>
          <p:cNvPr id="5" name="Picture 4" descr="A screenshot of a cell phone&#10;&#10;Description automatically generated">
            <a:extLst>
              <a:ext uri="{FF2B5EF4-FFF2-40B4-BE49-F238E27FC236}">
                <a16:creationId xmlns:a16="http://schemas.microsoft.com/office/drawing/2014/main" id="{709C59FB-6A7A-4969-8C86-DE86A566B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32806"/>
            <a:ext cx="2895600" cy="3910693"/>
          </a:xfrm>
          <a:prstGeom prst="rect">
            <a:avLst/>
          </a:prstGeom>
          <a:ln>
            <a:solidFill>
              <a:schemeClr val="tx1"/>
            </a:solidFill>
          </a:ln>
        </p:spPr>
      </p:pic>
    </p:spTree>
    <p:extLst>
      <p:ext uri="{BB962C8B-B14F-4D97-AF65-F5344CB8AC3E}">
        <p14:creationId xmlns:p14="http://schemas.microsoft.com/office/powerpoint/2010/main" val="227825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E974ED-D440-4038-80AE-959C05D3C0B3}"/>
              </a:ext>
            </a:extLst>
          </p:cNvPr>
          <p:cNvSpPr>
            <a:spLocks noGrp="1"/>
          </p:cNvSpPr>
          <p:nvPr>
            <p:ph type="body" idx="13"/>
          </p:nvPr>
        </p:nvSpPr>
        <p:spPr>
          <a:xfrm>
            <a:off x="114300" y="438153"/>
            <a:ext cx="6515100" cy="1142997"/>
          </a:xfrm>
        </p:spPr>
        <p:txBody>
          <a:bodyPr/>
          <a:lstStyle/>
          <a:p>
            <a:r>
              <a:rPr lang="en-US" sz="2000" dirty="0">
                <a:solidFill>
                  <a:schemeClr val="accent1"/>
                </a:solidFill>
              </a:rPr>
              <a:t>Roadwork Reading: </a:t>
            </a:r>
          </a:p>
          <a:p>
            <a:r>
              <a:rPr lang="en-US" sz="2000" dirty="0"/>
              <a:t>Handout 6, “Understanding Child Traumatic Stress”</a:t>
            </a:r>
          </a:p>
          <a:p>
            <a:endParaRPr lang="en-US" sz="2000" dirty="0"/>
          </a:p>
        </p:txBody>
      </p:sp>
      <p:pic>
        <p:nvPicPr>
          <p:cNvPr id="5" name="Picture 4" descr="A screenshot of a cell phone&#10;&#10;Description automatically generated">
            <a:extLst>
              <a:ext uri="{FF2B5EF4-FFF2-40B4-BE49-F238E27FC236}">
                <a16:creationId xmlns:a16="http://schemas.microsoft.com/office/drawing/2014/main" id="{CC961763-BFE2-4C02-A4E2-CDEE73F69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52194"/>
            <a:ext cx="2819400" cy="3677412"/>
          </a:xfrm>
          <a:prstGeom prst="rect">
            <a:avLst/>
          </a:prstGeom>
          <a:ln>
            <a:solidFill>
              <a:schemeClr val="tx1"/>
            </a:solidFill>
          </a:ln>
        </p:spPr>
      </p:pic>
    </p:spTree>
    <p:extLst>
      <p:ext uri="{BB962C8B-B14F-4D97-AF65-F5344CB8AC3E}">
        <p14:creationId xmlns:p14="http://schemas.microsoft.com/office/powerpoint/2010/main" val="23227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201AA-1D2B-4CA8-9459-6CC378ADA42D}"/>
              </a:ext>
            </a:extLst>
          </p:cNvPr>
          <p:cNvSpPr>
            <a:spLocks noGrp="1"/>
          </p:cNvSpPr>
          <p:nvPr>
            <p:ph type="body" idx="1"/>
          </p:nvPr>
        </p:nvSpPr>
        <p:spPr>
          <a:xfrm>
            <a:off x="4419600" y="1200150"/>
            <a:ext cx="1447800" cy="1295403"/>
          </a:xfrm>
        </p:spPr>
        <p:txBody>
          <a:bodyPr/>
          <a:lstStyle/>
          <a:p>
            <a:r>
              <a:rPr lang="en-US" dirty="0">
                <a:solidFill>
                  <a:srgbClr val="FF0000"/>
                </a:solidFill>
              </a:rPr>
              <a:t> </a:t>
            </a:r>
          </a:p>
        </p:txBody>
      </p:sp>
      <p:sp>
        <p:nvSpPr>
          <p:cNvPr id="3" name="Text Placeholder 2">
            <a:extLst>
              <a:ext uri="{FF2B5EF4-FFF2-40B4-BE49-F238E27FC236}">
                <a16:creationId xmlns:a16="http://schemas.microsoft.com/office/drawing/2014/main" id="{117F6396-FCC2-475F-A6DD-30771386D205}"/>
              </a:ext>
            </a:extLst>
          </p:cNvPr>
          <p:cNvSpPr>
            <a:spLocks noGrp="1"/>
          </p:cNvSpPr>
          <p:nvPr>
            <p:ph type="body" idx="13"/>
          </p:nvPr>
        </p:nvSpPr>
        <p:spPr/>
        <p:txBody>
          <a:bodyPr/>
          <a:lstStyle/>
          <a:p>
            <a:pPr algn="ctr"/>
            <a:r>
              <a:rPr lang="en-US" dirty="0"/>
              <a:t>Lillie’s Stages of Development </a:t>
            </a:r>
          </a:p>
          <a:p>
            <a:endParaRPr lang="en-US" dirty="0"/>
          </a:p>
        </p:txBody>
      </p:sp>
      <p:pic>
        <p:nvPicPr>
          <p:cNvPr id="4" name="Picture 3" descr="A screenshot of a cell phone&#10;&#10;Description automatically generated">
            <a:extLst>
              <a:ext uri="{FF2B5EF4-FFF2-40B4-BE49-F238E27FC236}">
                <a16:creationId xmlns:a16="http://schemas.microsoft.com/office/drawing/2014/main" id="{635B848C-4F8A-4800-AB7C-4DBF6908B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88" y="971551"/>
            <a:ext cx="3182911" cy="3733800"/>
          </a:xfrm>
          <a:prstGeom prst="rect">
            <a:avLst/>
          </a:prstGeom>
        </p:spPr>
      </p:pic>
      <p:sp>
        <p:nvSpPr>
          <p:cNvPr id="5" name="TextBox 4">
            <a:extLst>
              <a:ext uri="{FF2B5EF4-FFF2-40B4-BE49-F238E27FC236}">
                <a16:creationId xmlns:a16="http://schemas.microsoft.com/office/drawing/2014/main" id="{CE6277A5-B340-41BD-8A74-A50E6F697DCF}"/>
              </a:ext>
            </a:extLst>
          </p:cNvPr>
          <p:cNvSpPr txBox="1"/>
          <p:nvPr/>
        </p:nvSpPr>
        <p:spPr>
          <a:xfrm>
            <a:off x="4457700" y="947482"/>
            <a:ext cx="2286000" cy="3247043"/>
          </a:xfrm>
          <a:prstGeom prst="rect">
            <a:avLst/>
          </a:prstGeom>
          <a:noFill/>
        </p:spPr>
        <p:txBody>
          <a:bodyPr wrap="square" rtlCol="0">
            <a:spAutoFit/>
          </a:bodyPr>
          <a:lstStyle/>
          <a:p>
            <a:r>
              <a:rPr lang="en-US" b="1" dirty="0">
                <a:solidFill>
                  <a:srgbClr val="0070C0"/>
                </a:solidFill>
              </a:rPr>
              <a:t>Lillie’s Behavior</a:t>
            </a:r>
          </a:p>
          <a:p>
            <a:pPr marL="342900" indent="-342900">
              <a:spcBef>
                <a:spcPts val="600"/>
              </a:spcBef>
              <a:buFont typeface="+mj-lt"/>
              <a:buAutoNum type="arabicPeriod"/>
            </a:pPr>
            <a:r>
              <a:rPr lang="en-US" sz="1600" dirty="0">
                <a:solidFill>
                  <a:srgbClr val="0070C0"/>
                </a:solidFill>
              </a:rPr>
              <a:t>Refuse to take baths</a:t>
            </a:r>
          </a:p>
          <a:p>
            <a:pPr marL="342900" indent="-342900">
              <a:spcBef>
                <a:spcPts val="600"/>
              </a:spcBef>
              <a:buFont typeface="+mj-lt"/>
              <a:buAutoNum type="arabicPeriod"/>
            </a:pPr>
            <a:r>
              <a:rPr lang="en-US" sz="1600" dirty="0">
                <a:solidFill>
                  <a:srgbClr val="0070C0"/>
                </a:solidFill>
              </a:rPr>
              <a:t>Have nightmares</a:t>
            </a:r>
          </a:p>
          <a:p>
            <a:pPr marL="342900" indent="-342900">
              <a:spcBef>
                <a:spcPts val="600"/>
              </a:spcBef>
              <a:buFont typeface="+mj-lt"/>
              <a:buAutoNum type="arabicPeriod"/>
            </a:pPr>
            <a:r>
              <a:rPr lang="en-US" sz="1600" dirty="0">
                <a:solidFill>
                  <a:srgbClr val="0070C0"/>
                </a:solidFill>
              </a:rPr>
              <a:t>Wet the bed</a:t>
            </a:r>
          </a:p>
          <a:p>
            <a:pPr marL="342900" indent="-342900">
              <a:spcBef>
                <a:spcPts val="600"/>
              </a:spcBef>
              <a:buFont typeface="+mj-lt"/>
              <a:buAutoNum type="arabicPeriod"/>
            </a:pPr>
            <a:r>
              <a:rPr lang="en-US" sz="1600" dirty="0">
                <a:solidFill>
                  <a:srgbClr val="0070C0"/>
                </a:solidFill>
              </a:rPr>
              <a:t>Talks back</a:t>
            </a:r>
          </a:p>
          <a:p>
            <a:pPr marL="342900" indent="-342900">
              <a:spcBef>
                <a:spcPts val="600"/>
              </a:spcBef>
              <a:buFont typeface="+mj-lt"/>
              <a:buAutoNum type="arabicPeriod"/>
            </a:pPr>
            <a:r>
              <a:rPr lang="en-US" sz="1600" dirty="0">
                <a:solidFill>
                  <a:srgbClr val="0070C0"/>
                </a:solidFill>
              </a:rPr>
              <a:t>Tantrums</a:t>
            </a:r>
          </a:p>
          <a:p>
            <a:pPr marL="342900" indent="-342900">
              <a:spcBef>
                <a:spcPts val="600"/>
              </a:spcBef>
              <a:buFont typeface="+mj-lt"/>
              <a:buAutoNum type="arabicPeriod"/>
            </a:pPr>
            <a:r>
              <a:rPr lang="en-US" sz="1600" dirty="0">
                <a:solidFill>
                  <a:srgbClr val="0070C0"/>
                </a:solidFill>
              </a:rPr>
              <a:t>Curse at her mother</a:t>
            </a:r>
          </a:p>
          <a:p>
            <a:pPr marL="342900" indent="-342900">
              <a:spcBef>
                <a:spcPts val="600"/>
              </a:spcBef>
              <a:buFont typeface="+mj-lt"/>
              <a:buAutoNum type="arabicPeriod"/>
            </a:pPr>
            <a:r>
              <a:rPr lang="en-US" sz="1600" dirty="0">
                <a:solidFill>
                  <a:srgbClr val="0070C0"/>
                </a:solidFill>
              </a:rPr>
              <a:t>Sexting</a:t>
            </a:r>
          </a:p>
        </p:txBody>
      </p:sp>
    </p:spTree>
    <p:extLst>
      <p:ext uri="{BB962C8B-B14F-4D97-AF65-F5344CB8AC3E}">
        <p14:creationId xmlns:p14="http://schemas.microsoft.com/office/powerpoint/2010/main" val="1306912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F8C597-049E-46D0-BC30-496AD4929774}"/>
              </a:ext>
            </a:extLst>
          </p:cNvPr>
          <p:cNvSpPr>
            <a:spLocks noGrp="1"/>
          </p:cNvSpPr>
          <p:nvPr>
            <p:ph type="body" idx="1"/>
          </p:nvPr>
        </p:nvSpPr>
        <p:spPr/>
        <p:txBody>
          <a:bodyPr/>
          <a:lstStyle/>
          <a:p>
            <a:pPr marL="285750" indent="-285750">
              <a:buFont typeface="Arial" panose="020B0604020202020204" pitchFamily="34" charset="0"/>
              <a:buChar char="•"/>
            </a:pPr>
            <a:r>
              <a:rPr lang="en-US" dirty="0">
                <a:solidFill>
                  <a:schemeClr val="tx1"/>
                </a:solidFill>
              </a:rPr>
              <a:t>Is this child </a:t>
            </a:r>
            <a:r>
              <a:rPr lang="en-US" u="sng" dirty="0">
                <a:solidFill>
                  <a:schemeClr val="tx1"/>
                </a:solidFill>
              </a:rPr>
              <a:t>physically</a:t>
            </a:r>
            <a:r>
              <a:rPr lang="en-US" dirty="0">
                <a:solidFill>
                  <a:schemeClr val="tx1"/>
                </a:solidFill>
              </a:rPr>
              <a:t> healthy?</a:t>
            </a:r>
          </a:p>
          <a:p>
            <a:r>
              <a:rPr lang="en-US" dirty="0">
                <a:solidFill>
                  <a:schemeClr val="tx1"/>
                </a:solidFill>
              </a:rPr>
              <a:t> </a:t>
            </a:r>
          </a:p>
          <a:p>
            <a:pPr marL="285750" indent="-285750">
              <a:buFont typeface="Arial" panose="020B0604020202020204" pitchFamily="34" charset="0"/>
              <a:buChar char="•"/>
            </a:pPr>
            <a:r>
              <a:rPr lang="en-US" dirty="0">
                <a:solidFill>
                  <a:schemeClr val="tx1"/>
                </a:solidFill>
              </a:rPr>
              <a:t>Is this child </a:t>
            </a:r>
            <a:r>
              <a:rPr lang="en-US" u="sng" dirty="0">
                <a:solidFill>
                  <a:schemeClr val="tx1"/>
                </a:solidFill>
              </a:rPr>
              <a:t>emotionally</a:t>
            </a:r>
            <a:r>
              <a:rPr lang="en-US" dirty="0">
                <a:solidFill>
                  <a:schemeClr val="tx1"/>
                </a:solidFill>
              </a:rPr>
              <a:t> healthy?</a:t>
            </a:r>
          </a:p>
          <a:p>
            <a:r>
              <a:rPr lang="en-US" dirty="0">
                <a:solidFill>
                  <a:schemeClr val="tx1"/>
                </a:solidFill>
              </a:rPr>
              <a:t> </a:t>
            </a:r>
          </a:p>
          <a:p>
            <a:pPr marL="285750" indent="-285750">
              <a:buFont typeface="Arial" panose="020B0604020202020204" pitchFamily="34" charset="0"/>
              <a:buChar char="•"/>
            </a:pPr>
            <a:r>
              <a:rPr lang="en-US" dirty="0">
                <a:solidFill>
                  <a:schemeClr val="tx1"/>
                </a:solidFill>
              </a:rPr>
              <a:t>Is this child </a:t>
            </a:r>
            <a:r>
              <a:rPr lang="en-US" u="sng" dirty="0">
                <a:solidFill>
                  <a:schemeClr val="tx1"/>
                </a:solidFill>
              </a:rPr>
              <a:t>socially</a:t>
            </a:r>
            <a:r>
              <a:rPr lang="en-US" dirty="0">
                <a:solidFill>
                  <a:schemeClr val="tx1"/>
                </a:solidFill>
              </a:rPr>
              <a:t> healthy?</a:t>
            </a:r>
          </a:p>
          <a:p>
            <a:r>
              <a:rPr lang="en-US" dirty="0">
                <a:solidFill>
                  <a:schemeClr val="tx1"/>
                </a:solidFill>
              </a:rPr>
              <a:t> </a:t>
            </a:r>
          </a:p>
          <a:p>
            <a:pPr marL="285750" indent="-285750">
              <a:buFont typeface="Arial" panose="020B0604020202020204" pitchFamily="34" charset="0"/>
              <a:buChar char="•"/>
            </a:pPr>
            <a:r>
              <a:rPr lang="en-US" dirty="0">
                <a:solidFill>
                  <a:schemeClr val="tx1"/>
                </a:solidFill>
              </a:rPr>
              <a:t>Is this child </a:t>
            </a:r>
            <a:r>
              <a:rPr lang="en-US" u="sng" dirty="0">
                <a:solidFill>
                  <a:schemeClr val="tx1"/>
                </a:solidFill>
              </a:rPr>
              <a:t>intellectually</a:t>
            </a:r>
            <a:r>
              <a:rPr lang="en-US" dirty="0">
                <a:solidFill>
                  <a:schemeClr val="tx1"/>
                </a:solidFill>
              </a:rPr>
              <a:t> healthy?</a:t>
            </a:r>
          </a:p>
          <a:p>
            <a:r>
              <a:rPr lang="en-US" dirty="0">
                <a:solidFill>
                  <a:schemeClr val="tx1"/>
                </a:solidFill>
              </a:rPr>
              <a:t> </a:t>
            </a:r>
          </a:p>
          <a:p>
            <a:pPr marL="285750" indent="-285750">
              <a:buFont typeface="Arial" panose="020B0604020202020204" pitchFamily="34" charset="0"/>
              <a:buChar char="•"/>
            </a:pPr>
            <a:r>
              <a:rPr lang="en-US" dirty="0">
                <a:solidFill>
                  <a:schemeClr val="tx1"/>
                </a:solidFill>
              </a:rPr>
              <a:t>Is this child </a:t>
            </a:r>
            <a:r>
              <a:rPr lang="en-US" u="sng" dirty="0">
                <a:solidFill>
                  <a:schemeClr val="tx1"/>
                </a:solidFill>
              </a:rPr>
              <a:t>morally/spiritually</a:t>
            </a:r>
            <a:r>
              <a:rPr lang="en-US" dirty="0">
                <a:solidFill>
                  <a:schemeClr val="tx1"/>
                </a:solidFill>
              </a:rPr>
              <a:t> healthy?</a:t>
            </a:r>
          </a:p>
          <a:p>
            <a:endParaRPr lang="en-US" dirty="0"/>
          </a:p>
        </p:txBody>
      </p:sp>
      <p:sp>
        <p:nvSpPr>
          <p:cNvPr id="3" name="Text Placeholder 2">
            <a:extLst>
              <a:ext uri="{FF2B5EF4-FFF2-40B4-BE49-F238E27FC236}">
                <a16:creationId xmlns:a16="http://schemas.microsoft.com/office/drawing/2014/main" id="{30290B43-D446-42BE-8EF5-B5BD45C4C9C0}"/>
              </a:ext>
            </a:extLst>
          </p:cNvPr>
          <p:cNvSpPr>
            <a:spLocks noGrp="1"/>
          </p:cNvSpPr>
          <p:nvPr>
            <p:ph type="body" idx="13"/>
          </p:nvPr>
        </p:nvSpPr>
        <p:spPr>
          <a:xfrm>
            <a:off x="114300" y="438153"/>
            <a:ext cx="6515100" cy="685797"/>
          </a:xfrm>
        </p:spPr>
        <p:txBody>
          <a:bodyPr/>
          <a:lstStyle/>
          <a:p>
            <a:r>
              <a:rPr lang="en-US" dirty="0"/>
              <a:t>Components of Well-being of Children and Youth in Foster Care</a:t>
            </a:r>
          </a:p>
        </p:txBody>
      </p:sp>
    </p:spTree>
    <p:extLst>
      <p:ext uri="{BB962C8B-B14F-4D97-AF65-F5344CB8AC3E}">
        <p14:creationId xmlns:p14="http://schemas.microsoft.com/office/powerpoint/2010/main" val="393913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D397B0E0-1F58-4ABC-B490-F06188868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90124" y="-369253"/>
            <a:ext cx="4445737" cy="6822544"/>
          </a:xfrm>
          <a:prstGeom prst="rect">
            <a:avLst/>
          </a:prstGeom>
        </p:spPr>
      </p:pic>
      <p:sp>
        <p:nvSpPr>
          <p:cNvPr id="2" name="TextBox 1">
            <a:extLst>
              <a:ext uri="{FF2B5EF4-FFF2-40B4-BE49-F238E27FC236}">
                <a16:creationId xmlns:a16="http://schemas.microsoft.com/office/drawing/2014/main" id="{D70B88E4-CFCF-4812-B340-D2AE3E2E525E}"/>
              </a:ext>
            </a:extLst>
          </p:cNvPr>
          <p:cNvSpPr txBox="1"/>
          <p:nvPr/>
        </p:nvSpPr>
        <p:spPr>
          <a:xfrm>
            <a:off x="228600" y="361950"/>
            <a:ext cx="2792175" cy="369332"/>
          </a:xfrm>
          <a:prstGeom prst="rect">
            <a:avLst/>
          </a:prstGeom>
          <a:noFill/>
        </p:spPr>
        <p:txBody>
          <a:bodyPr wrap="none" rtlCol="0">
            <a:spAutoFit/>
          </a:bodyPr>
          <a:lstStyle/>
          <a:p>
            <a:r>
              <a:rPr lang="en-US" b="1" dirty="0">
                <a:solidFill>
                  <a:schemeClr val="accent1"/>
                </a:solidFill>
              </a:rPr>
              <a:t>Let’s look at: </a:t>
            </a:r>
            <a:r>
              <a:rPr lang="en-US" b="1" dirty="0">
                <a:solidFill>
                  <a:schemeClr val="tx2"/>
                </a:solidFill>
              </a:rPr>
              <a:t>Handout 9</a:t>
            </a:r>
          </a:p>
        </p:txBody>
      </p:sp>
    </p:spTree>
    <p:extLst>
      <p:ext uri="{BB962C8B-B14F-4D97-AF65-F5344CB8AC3E}">
        <p14:creationId xmlns:p14="http://schemas.microsoft.com/office/powerpoint/2010/main" val="214261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CA161485-7616-4D6C-ACA7-B3CE2C688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20380" y="-804085"/>
            <a:ext cx="4114800" cy="6904071"/>
          </a:xfrm>
          <a:prstGeom prst="rect">
            <a:avLst/>
          </a:prstGeom>
        </p:spPr>
      </p:pic>
    </p:spTree>
    <p:extLst>
      <p:ext uri="{BB962C8B-B14F-4D97-AF65-F5344CB8AC3E}">
        <p14:creationId xmlns:p14="http://schemas.microsoft.com/office/powerpoint/2010/main" val="81933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B4CE0A4-5997-455F-946B-238A18612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12223" y="-942187"/>
            <a:ext cx="3989240" cy="6902314"/>
          </a:xfrm>
          <a:prstGeom prst="rect">
            <a:avLst/>
          </a:prstGeom>
        </p:spPr>
      </p:pic>
    </p:spTree>
    <p:extLst>
      <p:ext uri="{BB962C8B-B14F-4D97-AF65-F5344CB8AC3E}">
        <p14:creationId xmlns:p14="http://schemas.microsoft.com/office/powerpoint/2010/main" val="357499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BB57939-3D20-42AA-8E2C-A698368D7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87208" y="-684909"/>
            <a:ext cx="4042932" cy="6746254"/>
          </a:xfrm>
          <a:prstGeom prst="rect">
            <a:avLst/>
          </a:prstGeom>
        </p:spPr>
      </p:pic>
    </p:spTree>
    <p:extLst>
      <p:ext uri="{BB962C8B-B14F-4D97-AF65-F5344CB8AC3E}">
        <p14:creationId xmlns:p14="http://schemas.microsoft.com/office/powerpoint/2010/main" val="299801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3FB0F-3814-45B5-BBA7-F8FC3A3C07AB}"/>
              </a:ext>
            </a:extLst>
          </p:cNvPr>
          <p:cNvSpPr>
            <a:spLocks noGrp="1"/>
          </p:cNvSpPr>
          <p:nvPr>
            <p:ph type="body" idx="1"/>
          </p:nvPr>
        </p:nvSpPr>
        <p:spPr/>
        <p:txBody>
          <a:bodyPr/>
          <a:lstStyle/>
          <a:p>
            <a:r>
              <a:rPr lang="en-US" altLang="en-US" dirty="0">
                <a:solidFill>
                  <a:schemeClr val="tx1"/>
                </a:solidFill>
              </a:rPr>
              <a:t>Placeholder</a:t>
            </a:r>
          </a:p>
          <a:p>
            <a:endParaRPr lang="en-US" dirty="0"/>
          </a:p>
        </p:txBody>
      </p:sp>
      <p:sp>
        <p:nvSpPr>
          <p:cNvPr id="3" name="Text Placeholder 2">
            <a:extLst>
              <a:ext uri="{FF2B5EF4-FFF2-40B4-BE49-F238E27FC236}">
                <a16:creationId xmlns:a16="http://schemas.microsoft.com/office/drawing/2014/main" id="{63AAFC89-7DF3-4DC2-A373-10C612D2F7EF}"/>
              </a:ext>
            </a:extLst>
          </p:cNvPr>
          <p:cNvSpPr>
            <a:spLocks noGrp="1"/>
          </p:cNvSpPr>
          <p:nvPr>
            <p:ph type="body" idx="13"/>
          </p:nvPr>
        </p:nvSpPr>
        <p:spPr/>
        <p:txBody>
          <a:bodyPr/>
          <a:lstStyle/>
          <a:p>
            <a:r>
              <a:rPr lang="en-US" altLang="en-US" dirty="0"/>
              <a:t>Video: The Children are Listening</a:t>
            </a:r>
          </a:p>
          <a:p>
            <a:endParaRPr lang="en-US" dirty="0"/>
          </a:p>
        </p:txBody>
      </p:sp>
    </p:spTree>
    <p:extLst>
      <p:ext uri="{BB962C8B-B14F-4D97-AF65-F5344CB8AC3E}">
        <p14:creationId xmlns:p14="http://schemas.microsoft.com/office/powerpoint/2010/main" val="92133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3251616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B7702F-1E69-42FD-B92F-3FF32DE63B77}"/>
              </a:ext>
            </a:extLst>
          </p:cNvPr>
          <p:cNvSpPr>
            <a:spLocks noGrp="1"/>
          </p:cNvSpPr>
          <p:nvPr>
            <p:ph type="body" idx="1"/>
          </p:nvPr>
        </p:nvSpPr>
        <p:spPr>
          <a:xfrm>
            <a:off x="114300" y="1076328"/>
            <a:ext cx="6515100" cy="3552822"/>
          </a:xfrm>
        </p:spPr>
        <p:txBody>
          <a:bodyPr/>
          <a:lstStyle/>
          <a:p>
            <a:pPr marL="342900" indent="-342900">
              <a:spcAft>
                <a:spcPts val="1200"/>
              </a:spcAft>
              <a:buFont typeface="+mj-lt"/>
              <a:buAutoNum type="arabicPeriod" startAt="10"/>
            </a:pPr>
            <a:r>
              <a:rPr lang="en-US" sz="1500" dirty="0">
                <a:solidFill>
                  <a:schemeClr val="tx1"/>
                </a:solidFill>
              </a:rPr>
              <a:t>Helping the Premature Infant or Prenatally Drug-exposed Baby Attach and Develop</a:t>
            </a:r>
          </a:p>
          <a:p>
            <a:pPr marL="342900" indent="-342900">
              <a:spcAft>
                <a:spcPts val="1200"/>
              </a:spcAft>
              <a:buFont typeface="+mj-lt"/>
              <a:buAutoNum type="arabicPeriod" startAt="10"/>
            </a:pPr>
            <a:r>
              <a:rPr lang="en-US" sz="1500" dirty="0">
                <a:solidFill>
                  <a:schemeClr val="tx1"/>
                </a:solidFill>
              </a:rPr>
              <a:t>Important Information about Parenting Children Who Have Been Exposed to the HIV Virus</a:t>
            </a:r>
          </a:p>
          <a:p>
            <a:pPr marL="342900" indent="-342900">
              <a:spcAft>
                <a:spcPts val="1200"/>
              </a:spcAft>
              <a:buFont typeface="+mj-lt"/>
              <a:buAutoNum type="arabicPeriod" startAt="10"/>
            </a:pPr>
            <a:r>
              <a:rPr lang="en-US" sz="1500" dirty="0">
                <a:solidFill>
                  <a:schemeClr val="tx1"/>
                </a:solidFill>
              </a:rPr>
              <a:t> Important Information for Foster and Adoptive Parents about Parenting Youth Who are Lesbian, Gay, Bisexual, Transgender, or Questioning</a:t>
            </a:r>
          </a:p>
          <a:p>
            <a:pPr marL="342900" indent="-342900">
              <a:spcAft>
                <a:spcPts val="1200"/>
              </a:spcAft>
              <a:buFont typeface="+mj-lt"/>
              <a:buAutoNum type="arabicPeriod" startAt="10"/>
            </a:pPr>
            <a:r>
              <a:rPr lang="en-US" sz="1500" dirty="0">
                <a:solidFill>
                  <a:schemeClr val="tx1"/>
                </a:solidFill>
              </a:rPr>
              <a:t>Important Information about Parenting Children with Fetal Alcohol Syndrome or Fetal Alcohol Effect (FAS/FAE)</a:t>
            </a:r>
          </a:p>
          <a:p>
            <a:pPr marL="342900" indent="-342900">
              <a:spcAft>
                <a:spcPts val="1200"/>
              </a:spcAft>
              <a:buFont typeface="+mj-lt"/>
              <a:buAutoNum type="arabicPeriod" startAt="10"/>
            </a:pPr>
            <a:r>
              <a:rPr lang="en-US" sz="1500" dirty="0">
                <a:solidFill>
                  <a:schemeClr val="tx1"/>
                </a:solidFill>
              </a:rPr>
              <a:t> Important Definitions for Foster and Adoptive Parents of Children Who Learn and Grow Differently</a:t>
            </a:r>
          </a:p>
          <a:p>
            <a:endParaRPr lang="en-US" dirty="0"/>
          </a:p>
        </p:txBody>
      </p:sp>
      <p:sp>
        <p:nvSpPr>
          <p:cNvPr id="3" name="Text Placeholder 2">
            <a:extLst>
              <a:ext uri="{FF2B5EF4-FFF2-40B4-BE49-F238E27FC236}">
                <a16:creationId xmlns:a16="http://schemas.microsoft.com/office/drawing/2014/main" id="{AB72BBD7-2516-4594-9F32-2B1B287340FC}"/>
              </a:ext>
            </a:extLst>
          </p:cNvPr>
          <p:cNvSpPr>
            <a:spLocks noGrp="1"/>
          </p:cNvSpPr>
          <p:nvPr>
            <p:ph type="body" idx="13"/>
          </p:nvPr>
        </p:nvSpPr>
        <p:spPr/>
        <p:txBody>
          <a:bodyPr/>
          <a:lstStyle/>
          <a:p>
            <a:r>
              <a:rPr lang="en-US" dirty="0"/>
              <a:t>Roadwork Reading</a:t>
            </a:r>
          </a:p>
        </p:txBody>
      </p:sp>
      <p:pic>
        <p:nvPicPr>
          <p:cNvPr id="8" name="Picture 7">
            <a:extLst>
              <a:ext uri="{FF2B5EF4-FFF2-40B4-BE49-F238E27FC236}">
                <a16:creationId xmlns:a16="http://schemas.microsoft.com/office/drawing/2014/main" id="{22A83DD1-C668-4F5A-834F-66CC89927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5184" y="2552697"/>
            <a:ext cx="47632" cy="38105"/>
          </a:xfrm>
          <a:prstGeom prst="rect">
            <a:avLst/>
          </a:prstGeom>
        </p:spPr>
      </p:pic>
    </p:spTree>
    <p:extLst>
      <p:ext uri="{BB962C8B-B14F-4D97-AF65-F5344CB8AC3E}">
        <p14:creationId xmlns:p14="http://schemas.microsoft.com/office/powerpoint/2010/main" val="65978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7B33F5B-458B-4B4C-A465-F910FA87B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90164" y="-438151"/>
            <a:ext cx="3849073" cy="6019801"/>
          </a:xfrm>
          <a:prstGeom prst="rect">
            <a:avLst/>
          </a:prstGeom>
        </p:spPr>
      </p:pic>
      <p:sp>
        <p:nvSpPr>
          <p:cNvPr id="4" name="TextBox 3">
            <a:extLst>
              <a:ext uri="{FF2B5EF4-FFF2-40B4-BE49-F238E27FC236}">
                <a16:creationId xmlns:a16="http://schemas.microsoft.com/office/drawing/2014/main" id="{F524F6B5-B5B3-4944-B05F-7975E8BB9E94}"/>
              </a:ext>
            </a:extLst>
          </p:cNvPr>
          <p:cNvSpPr txBox="1"/>
          <p:nvPr/>
        </p:nvSpPr>
        <p:spPr>
          <a:xfrm>
            <a:off x="4876800" y="3333750"/>
            <a:ext cx="1219200" cy="738664"/>
          </a:xfrm>
          <a:prstGeom prst="rect">
            <a:avLst/>
          </a:prstGeom>
          <a:noFill/>
        </p:spPr>
        <p:txBody>
          <a:bodyPr wrap="square" rtlCol="0">
            <a:spAutoFit/>
          </a:bodyPr>
          <a:lstStyle/>
          <a:p>
            <a:r>
              <a:rPr lang="en-US" sz="1050" dirty="0">
                <a:solidFill>
                  <a:schemeClr val="tx2"/>
                </a:solidFill>
                <a:latin typeface="Bahnschrift Light Condensed" panose="020B0502040204020203" pitchFamily="34" charset="0"/>
              </a:rPr>
              <a:t>I need to learn more about working with children who have been sexually abused. </a:t>
            </a:r>
          </a:p>
        </p:txBody>
      </p:sp>
      <p:sp>
        <p:nvSpPr>
          <p:cNvPr id="5" name="Rectangle 4">
            <a:extLst>
              <a:ext uri="{FF2B5EF4-FFF2-40B4-BE49-F238E27FC236}">
                <a16:creationId xmlns:a16="http://schemas.microsoft.com/office/drawing/2014/main" id="{74D8E030-F1EA-498E-ADCE-93DE9A2CF84A}"/>
              </a:ext>
            </a:extLst>
          </p:cNvPr>
          <p:cNvSpPr/>
          <p:nvPr/>
        </p:nvSpPr>
        <p:spPr>
          <a:xfrm>
            <a:off x="3571086" y="3333750"/>
            <a:ext cx="1219200" cy="938719"/>
          </a:xfrm>
          <a:prstGeom prst="rect">
            <a:avLst/>
          </a:prstGeom>
        </p:spPr>
        <p:txBody>
          <a:bodyPr wrap="square">
            <a:spAutoFit/>
          </a:bodyPr>
          <a:lstStyle/>
          <a:p>
            <a:r>
              <a:rPr lang="en-US" sz="1100" dirty="0">
                <a:solidFill>
                  <a:schemeClr val="tx2"/>
                </a:solidFill>
                <a:latin typeface="Bahnschrift Light Condensed" panose="020B0502040204020203" pitchFamily="34" charset="0"/>
              </a:rPr>
              <a:t>I understand why some children can’t “act their age” because of their history.</a:t>
            </a:r>
          </a:p>
        </p:txBody>
      </p:sp>
    </p:spTree>
    <p:extLst>
      <p:ext uri="{BB962C8B-B14F-4D97-AF65-F5344CB8AC3E}">
        <p14:creationId xmlns:p14="http://schemas.microsoft.com/office/powerpoint/2010/main" val="868465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07D28F3-4025-4918-8402-9E57C406B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44641" y="-473072"/>
            <a:ext cx="4063915" cy="6096000"/>
          </a:xfrm>
          <a:prstGeom prst="rect">
            <a:avLst/>
          </a:prstGeom>
        </p:spPr>
      </p:pic>
      <p:sp>
        <p:nvSpPr>
          <p:cNvPr id="2" name="TextBox 1">
            <a:extLst>
              <a:ext uri="{FF2B5EF4-FFF2-40B4-BE49-F238E27FC236}">
                <a16:creationId xmlns:a16="http://schemas.microsoft.com/office/drawing/2014/main" id="{78F54432-F572-4D0D-849F-9D3E9D3FF765}"/>
              </a:ext>
            </a:extLst>
          </p:cNvPr>
          <p:cNvSpPr txBox="1"/>
          <p:nvPr/>
        </p:nvSpPr>
        <p:spPr>
          <a:xfrm>
            <a:off x="3443323" y="1123950"/>
            <a:ext cx="1266753" cy="577081"/>
          </a:xfrm>
          <a:prstGeom prst="rect">
            <a:avLst/>
          </a:prstGeom>
          <a:noFill/>
        </p:spPr>
        <p:txBody>
          <a:bodyPr wrap="square" rtlCol="0">
            <a:spAutoFit/>
          </a:bodyPr>
          <a:lstStyle/>
          <a:p>
            <a:r>
              <a:rPr lang="en-US" sz="1050" dirty="0">
                <a:solidFill>
                  <a:schemeClr val="tx2"/>
                </a:solidFill>
                <a:latin typeface="Bahnschrift Light Condensed" panose="020B0502040204020203" pitchFamily="34" charset="0"/>
              </a:rPr>
              <a:t>I’m good at finding strengths in my own children.</a:t>
            </a:r>
          </a:p>
        </p:txBody>
      </p:sp>
      <p:sp>
        <p:nvSpPr>
          <p:cNvPr id="4" name="TextBox 3">
            <a:extLst>
              <a:ext uri="{FF2B5EF4-FFF2-40B4-BE49-F238E27FC236}">
                <a16:creationId xmlns:a16="http://schemas.microsoft.com/office/drawing/2014/main" id="{5AFF7BAA-2A37-40CF-BE67-AB56A83BBE3D}"/>
              </a:ext>
            </a:extLst>
          </p:cNvPr>
          <p:cNvSpPr txBox="1"/>
          <p:nvPr/>
        </p:nvSpPr>
        <p:spPr>
          <a:xfrm>
            <a:off x="4876800" y="3442470"/>
            <a:ext cx="1295400" cy="769441"/>
          </a:xfrm>
          <a:prstGeom prst="rect">
            <a:avLst/>
          </a:prstGeom>
          <a:noFill/>
        </p:spPr>
        <p:txBody>
          <a:bodyPr wrap="square" rtlCol="0">
            <a:spAutoFit/>
          </a:bodyPr>
          <a:lstStyle/>
          <a:p>
            <a:r>
              <a:rPr lang="en-US" sz="1100" dirty="0">
                <a:solidFill>
                  <a:schemeClr val="tx2"/>
                </a:solidFill>
                <a:latin typeface="Bahnschrift Light Condensed" panose="020B0502040204020203" pitchFamily="34" charset="0"/>
              </a:rPr>
              <a:t>I wouldn’t know how to </a:t>
            </a:r>
            <a:r>
              <a:rPr lang="en-US" sz="1100" dirty="0" err="1">
                <a:solidFill>
                  <a:schemeClr val="tx2"/>
                </a:solidFill>
                <a:latin typeface="Bahnschrift Light Condensed" panose="020B0502040204020203" pitchFamily="34" charset="0"/>
              </a:rPr>
              <a:t>to</a:t>
            </a:r>
            <a:r>
              <a:rPr lang="en-US" sz="1100" dirty="0">
                <a:solidFill>
                  <a:schemeClr val="tx2"/>
                </a:solidFill>
                <a:latin typeface="Bahnschrift Light Condensed" panose="020B0502040204020203" pitchFamily="34" charset="0"/>
              </a:rPr>
              <a:t> deal with some of the behaviors we discussed in class. </a:t>
            </a:r>
          </a:p>
        </p:txBody>
      </p:sp>
    </p:spTree>
    <p:extLst>
      <p:ext uri="{BB962C8B-B14F-4D97-AF65-F5344CB8AC3E}">
        <p14:creationId xmlns:p14="http://schemas.microsoft.com/office/powerpoint/2010/main" val="3619227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E59A1B8-0D2C-4386-8EBB-8BBE16A54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53984" y="-674865"/>
            <a:ext cx="3810001" cy="6188433"/>
          </a:xfrm>
          <a:prstGeom prst="rect">
            <a:avLst/>
          </a:prstGeom>
        </p:spPr>
      </p:pic>
      <p:sp>
        <p:nvSpPr>
          <p:cNvPr id="2" name="TextBox 1">
            <a:extLst>
              <a:ext uri="{FF2B5EF4-FFF2-40B4-BE49-F238E27FC236}">
                <a16:creationId xmlns:a16="http://schemas.microsoft.com/office/drawing/2014/main" id="{7B153DF3-D67D-44E6-B08A-C3E48B01FDAF}"/>
              </a:ext>
            </a:extLst>
          </p:cNvPr>
          <p:cNvSpPr txBox="1"/>
          <p:nvPr/>
        </p:nvSpPr>
        <p:spPr>
          <a:xfrm>
            <a:off x="3581400" y="971550"/>
            <a:ext cx="1447801" cy="600164"/>
          </a:xfrm>
          <a:prstGeom prst="rect">
            <a:avLst/>
          </a:prstGeom>
          <a:noFill/>
        </p:spPr>
        <p:txBody>
          <a:bodyPr wrap="square" rtlCol="0">
            <a:spAutoFit/>
          </a:bodyPr>
          <a:lstStyle/>
          <a:p>
            <a:r>
              <a:rPr lang="en-US" sz="1100" dirty="0">
                <a:solidFill>
                  <a:schemeClr val="tx2"/>
                </a:solidFill>
                <a:latin typeface="Bahnschrift Light Condensed" panose="020B0502040204020203" pitchFamily="34" charset="0"/>
              </a:rPr>
              <a:t>I see how important it is for children to be connected to their parents. </a:t>
            </a:r>
          </a:p>
        </p:txBody>
      </p:sp>
      <p:sp>
        <p:nvSpPr>
          <p:cNvPr id="4" name="TextBox 3">
            <a:extLst>
              <a:ext uri="{FF2B5EF4-FFF2-40B4-BE49-F238E27FC236}">
                <a16:creationId xmlns:a16="http://schemas.microsoft.com/office/drawing/2014/main" id="{1439DBCE-002D-4649-842B-E3AC66E60E58}"/>
              </a:ext>
            </a:extLst>
          </p:cNvPr>
          <p:cNvSpPr txBox="1"/>
          <p:nvPr/>
        </p:nvSpPr>
        <p:spPr>
          <a:xfrm>
            <a:off x="5021752" y="2190750"/>
            <a:ext cx="1471479" cy="738664"/>
          </a:xfrm>
          <a:prstGeom prst="rect">
            <a:avLst/>
          </a:prstGeom>
          <a:noFill/>
        </p:spPr>
        <p:txBody>
          <a:bodyPr wrap="square" rtlCol="0">
            <a:spAutoFit/>
          </a:bodyPr>
          <a:lstStyle/>
          <a:p>
            <a:r>
              <a:rPr lang="en-US" sz="1050" dirty="0">
                <a:solidFill>
                  <a:schemeClr val="tx2"/>
                </a:solidFill>
                <a:latin typeface="Bahnschrift Light Condensed" panose="020B0502040204020203" pitchFamily="34" charset="0"/>
              </a:rPr>
              <a:t>I should talk to my relatives about what it would be like to have a child who is gay like Jason in our family.</a:t>
            </a:r>
          </a:p>
        </p:txBody>
      </p:sp>
    </p:spTree>
    <p:extLst>
      <p:ext uri="{BB962C8B-B14F-4D97-AF65-F5344CB8AC3E}">
        <p14:creationId xmlns:p14="http://schemas.microsoft.com/office/powerpoint/2010/main" val="803773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PIP!</a:t>
            </a:r>
          </a:p>
        </p:txBody>
      </p:sp>
    </p:spTree>
    <p:extLst>
      <p:ext uri="{BB962C8B-B14F-4D97-AF65-F5344CB8AC3E}">
        <p14:creationId xmlns:p14="http://schemas.microsoft.com/office/powerpoint/2010/main" val="2685230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p:txBody>
          <a:bodyPr/>
          <a:lstStyle/>
          <a:p>
            <a:pPr lvl="1">
              <a:spcAft>
                <a:spcPts val="900"/>
              </a:spcAft>
            </a:pPr>
            <a:r>
              <a:rPr lang="en-US" altLang="en-US" sz="1800" b="1" dirty="0">
                <a:solidFill>
                  <a:schemeClr val="tx1"/>
                </a:solidFill>
              </a:rPr>
              <a:t>Placeholder</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Rules of the Road</a:t>
            </a:r>
            <a:endParaRPr lang="en-US" dirty="0"/>
          </a:p>
        </p:txBody>
      </p:sp>
    </p:spTree>
    <p:custDataLst>
      <p:tags r:id="rId1"/>
    </p:custDataLst>
    <p:extLst>
      <p:ext uri="{BB962C8B-B14F-4D97-AF65-F5344CB8AC3E}">
        <p14:creationId xmlns:p14="http://schemas.microsoft.com/office/powerpoint/2010/main" val="330885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E12185EE-F170-4F03-8FB2-99CC0E33F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809" y="414934"/>
            <a:ext cx="3341192" cy="4728566"/>
          </a:xfrm>
          <a:prstGeom prst="rect">
            <a:avLst/>
          </a:prstGeom>
          <a:ln>
            <a:solidFill>
              <a:schemeClr val="tx1"/>
            </a:solidFill>
          </a:ln>
        </p:spPr>
      </p:pic>
      <p:sp>
        <p:nvSpPr>
          <p:cNvPr id="2" name="TextBox 1">
            <a:extLst>
              <a:ext uri="{FF2B5EF4-FFF2-40B4-BE49-F238E27FC236}">
                <a16:creationId xmlns:a16="http://schemas.microsoft.com/office/drawing/2014/main" id="{46E08E67-803C-0C45-A213-405BBF3CA48E}"/>
              </a:ext>
            </a:extLst>
          </p:cNvPr>
          <p:cNvSpPr txBox="1"/>
          <p:nvPr/>
        </p:nvSpPr>
        <p:spPr>
          <a:xfrm>
            <a:off x="76200" y="551543"/>
            <a:ext cx="2038155" cy="646331"/>
          </a:xfrm>
          <a:prstGeom prst="rect">
            <a:avLst/>
          </a:prstGeom>
          <a:noFill/>
        </p:spPr>
        <p:txBody>
          <a:bodyPr wrap="square" rtlCol="0">
            <a:spAutoFit/>
          </a:bodyPr>
          <a:lstStyle/>
          <a:p>
            <a:r>
              <a:rPr lang="en-US" b="1" dirty="0">
                <a:solidFill>
                  <a:schemeClr val="accent1"/>
                </a:solidFill>
              </a:rPr>
              <a:t>Let’s look at:</a:t>
            </a:r>
          </a:p>
          <a:p>
            <a:r>
              <a:rPr lang="en-US" b="1" dirty="0">
                <a:solidFill>
                  <a:schemeClr val="tx2"/>
                </a:solidFill>
              </a:rPr>
              <a:t>Handout 1</a:t>
            </a:r>
          </a:p>
        </p:txBody>
      </p:sp>
    </p:spTree>
    <p:extLst>
      <p:ext uri="{BB962C8B-B14F-4D97-AF65-F5344CB8AC3E}">
        <p14:creationId xmlns:p14="http://schemas.microsoft.com/office/powerpoint/2010/main" val="86081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4FEAF775-B466-4267-8119-75BCF13A0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14350"/>
            <a:ext cx="3428667" cy="4552950"/>
          </a:xfrm>
          <a:prstGeom prst="rect">
            <a:avLst/>
          </a:prstGeom>
          <a:ln>
            <a:solidFill>
              <a:schemeClr val="tx1"/>
            </a:solidFill>
          </a:ln>
        </p:spPr>
      </p:pic>
    </p:spTree>
    <p:extLst>
      <p:ext uri="{BB962C8B-B14F-4D97-AF65-F5344CB8AC3E}">
        <p14:creationId xmlns:p14="http://schemas.microsoft.com/office/powerpoint/2010/main" val="191710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324295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8BB49A-8DFD-4264-80BE-5DF952E61225}"/>
              </a:ext>
            </a:extLst>
          </p:cNvPr>
          <p:cNvSpPr>
            <a:spLocks noGrp="1"/>
          </p:cNvSpPr>
          <p:nvPr>
            <p:ph type="body" idx="13"/>
          </p:nvPr>
        </p:nvSpPr>
        <p:spPr>
          <a:xfrm>
            <a:off x="114300" y="438153"/>
            <a:ext cx="6515100" cy="761996"/>
          </a:xfrm>
        </p:spPr>
        <p:txBody>
          <a:bodyPr/>
          <a:lstStyle/>
          <a:p>
            <a:r>
              <a:rPr lang="en-US" sz="2000" dirty="0">
                <a:solidFill>
                  <a:schemeClr val="accent1"/>
                </a:solidFill>
              </a:rPr>
              <a:t>Let’s look at:</a:t>
            </a:r>
          </a:p>
          <a:p>
            <a:r>
              <a:rPr lang="en-US" sz="2000" dirty="0"/>
              <a:t>Handout 2, Family Genogram and Background</a:t>
            </a:r>
          </a:p>
          <a:p>
            <a:endParaRPr lang="en-US" sz="2000" dirty="0"/>
          </a:p>
        </p:txBody>
      </p:sp>
      <p:pic>
        <p:nvPicPr>
          <p:cNvPr id="8" name="Picture 7">
            <a:extLst>
              <a:ext uri="{FF2B5EF4-FFF2-40B4-BE49-F238E27FC236}">
                <a16:creationId xmlns:a16="http://schemas.microsoft.com/office/drawing/2014/main" id="{F82FA842-4FF3-4E88-A1AD-7278B1DFE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131" y="2557460"/>
            <a:ext cx="85737" cy="28579"/>
          </a:xfrm>
          <a:prstGeom prst="rect">
            <a:avLst/>
          </a:prstGeom>
        </p:spPr>
      </p:pic>
      <p:pic>
        <p:nvPicPr>
          <p:cNvPr id="4" name="Picture 3">
            <a:extLst>
              <a:ext uri="{FF2B5EF4-FFF2-40B4-BE49-F238E27FC236}">
                <a16:creationId xmlns:a16="http://schemas.microsoft.com/office/drawing/2014/main" id="{A4082372-EA5C-43A0-B166-50BA591BB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04951"/>
            <a:ext cx="6841633" cy="2866544"/>
          </a:xfrm>
          <a:prstGeom prst="rect">
            <a:avLst/>
          </a:prstGeom>
        </p:spPr>
      </p:pic>
    </p:spTree>
    <p:extLst>
      <p:ext uri="{BB962C8B-B14F-4D97-AF65-F5344CB8AC3E}">
        <p14:creationId xmlns:p14="http://schemas.microsoft.com/office/powerpoint/2010/main" val="3928505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C371BD00-4D0A-49DB-A28A-C9DF581CD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6" y="666750"/>
            <a:ext cx="6858000" cy="3493160"/>
          </a:xfrm>
          <a:prstGeom prst="rect">
            <a:avLst/>
          </a:prstGeom>
        </p:spPr>
      </p:pic>
    </p:spTree>
    <p:extLst>
      <p:ext uri="{BB962C8B-B14F-4D97-AF65-F5344CB8AC3E}">
        <p14:creationId xmlns:p14="http://schemas.microsoft.com/office/powerpoint/2010/main" val="222002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19334</TotalTime>
  <Words>769</Words>
  <Application>Microsoft Office PowerPoint</Application>
  <PresentationFormat>Custom</PresentationFormat>
  <Paragraphs>97</Paragraphs>
  <Slides>36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36</vt:i4>
      </vt:variant>
    </vt:vector>
  </HeadingPairs>
  <TitlesOfParts>
    <vt:vector size="43" baseType="lpstr">
      <vt:lpstr>Arial</vt:lpstr>
      <vt:lpstr>Bahnschrift Light Condensed</vt:lpstr>
      <vt:lpstr>Calibri</vt:lpstr>
      <vt:lpstr>Verdana</vt:lpstr>
      <vt:lpstr>Cover Master</vt:lpstr>
      <vt:lpstr>Section Master</vt:lpstr>
      <vt:lpstr>Content Master</vt:lpstr>
      <vt:lpstr>Online GPS II/MAPP</vt:lpstr>
      <vt:lpstr>Meeting 2  Where the MAPP Leads: A Foster Care and Adoption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402</cp:revision>
  <cp:lastPrinted>2020-06-25T13:15:02Z</cp:lastPrinted>
  <dcterms:created xsi:type="dcterms:W3CDTF">2005-09-23T17:08:04Z</dcterms:created>
  <dcterms:modified xsi:type="dcterms:W3CDTF">2020-08-18T20:13:56Z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